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2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864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80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65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9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422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975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42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49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86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9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80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B3938F6-71BC-49EF-BE81-B7614D273576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C0BB13A-BD52-4FAD-8720-D1CB9ACB3A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14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DF206-90EA-4804-BE17-DD66BF06B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031" y="1717740"/>
            <a:ext cx="6390679" cy="2170679"/>
          </a:xfrm>
        </p:spPr>
        <p:txBody>
          <a:bodyPr>
            <a:noAutofit/>
          </a:bodyPr>
          <a:lstStyle/>
          <a:p>
            <a:r>
              <a:rPr lang="ru-RU" sz="3600" dirty="0"/>
              <a:t>РАЗРАБОТКА МОДУЛЯ РАСПОЗНОВАНИЯ ТЕКСТА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417CCB-E2BA-4501-ADCB-1A0C4D365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090" y="256363"/>
            <a:ext cx="718294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Свердловской области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«Уральский государственный колледж им. И.И. Ползунова»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C0BA2A6-D6A2-41B4-B164-662EEE461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5935" y="5996226"/>
            <a:ext cx="187325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Екатеринбург 2025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1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FA63C-067F-4838-94C2-DE25C7B5C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4230" y="4785755"/>
            <a:ext cx="282236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Студент</a:t>
            </a:r>
            <a:r>
              <a:rPr lang="en-US" altLang="ru-RU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группы ИП-402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Кириллов Вадим Максимович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ru-RU" altLang="ru-RU" sz="1600" dirty="0"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Руководитель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Ярочкина Екатерина Дмитриевна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75E96F-BDC6-4E33-9C47-52613CF78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230" y="2123825"/>
            <a:ext cx="2139213" cy="213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26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7E61274-719F-49B0-AB68-FF7B166D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Клиентское приложение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2DDEA29-DB88-41C7-B0FC-26662C4A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Разработан небольшое веб-приложение для работы с </a:t>
            </a:r>
            <a:r>
              <a:rPr lang="en-US" dirty="0"/>
              <a:t>OCR-</a:t>
            </a:r>
            <a:r>
              <a:rPr lang="ru-RU" dirty="0"/>
              <a:t>модулем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4BCF86-8D1D-462C-8612-1A49C928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2258623"/>
            <a:ext cx="6826928" cy="3491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FD044C-1DDD-4081-9AC0-BBC9669A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881" y="3366506"/>
            <a:ext cx="6586455" cy="3380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752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524E2-817B-44E8-806B-D50DD27A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4BD3E5B-B876-40B9-B0D0-7CBF5C923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69" y="182880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92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6F1BE-8838-43E9-9E74-0F6EECA0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E3BD05-96A0-469D-802E-0DFBAE2C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ходе работы над курсовым проектом: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спроектирован и разработан модуль распознавания текста на базе </a:t>
            </a:r>
            <a:r>
              <a:rPr lang="en-US" dirty="0"/>
              <a:t>Tesseract OCR;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реализовано удобное клиентское приложение на базе </a:t>
            </a:r>
            <a:r>
              <a:rPr lang="en-US" dirty="0"/>
              <a:t>Vue.js </a:t>
            </a:r>
            <a:r>
              <a:rPr lang="ru-RU" dirty="0"/>
              <a:t>и серверная часть приложения на </a:t>
            </a:r>
            <a:r>
              <a:rPr lang="en-US" dirty="0"/>
              <a:t>Go;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протестирована корректность работы модуля распознавания текста. И сделаны выводы на основании уверенности и скорости работы приложения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3BDBD-2F70-4217-878C-32F2185C5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29" y="4415406"/>
            <a:ext cx="3457483" cy="23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10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DF206-90EA-4804-BE17-DD66BF06B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031" y="1717740"/>
            <a:ext cx="6390679" cy="2170679"/>
          </a:xfrm>
        </p:spPr>
        <p:txBody>
          <a:bodyPr>
            <a:noAutofit/>
          </a:bodyPr>
          <a:lstStyle/>
          <a:p>
            <a:r>
              <a:rPr lang="ru-RU" sz="3600" dirty="0"/>
              <a:t>РАЗРАБОТКА МОДУЛЯ РАСПОЗНОВАНИЯ ТЕКСТА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417CCB-E2BA-4501-ADCB-1A0C4D365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090" y="256363"/>
            <a:ext cx="718294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Свердловской области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«Уральский государственный колледж им. И.И. Ползунова»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C0BA2A6-D6A2-41B4-B164-662EEE461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5935" y="5996226"/>
            <a:ext cx="187325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Екатеринбург 2025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1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FA63C-067F-4838-94C2-DE25C7B5C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4230" y="4785755"/>
            <a:ext cx="282236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Студент</a:t>
            </a:r>
            <a:r>
              <a:rPr lang="en-US" altLang="ru-RU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группы ИП-402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Кириллов Вадим Максимович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ru-RU" altLang="ru-RU" sz="1600" dirty="0"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Руководитель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ru-RU" altLang="ru-RU" sz="1600" dirty="0">
                <a:latin typeface="+mn-lt"/>
                <a:cs typeface="Times New Roman" panose="02020603050405020304" pitchFamily="18" charset="0"/>
              </a:rPr>
              <a:t>Ярочкина Екатерина Дмитриевна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75E96F-BDC6-4E33-9C47-52613CF78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230" y="2123825"/>
            <a:ext cx="2139213" cy="213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28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993A4-88B4-4154-93E7-58F7C0C8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курсового проекта –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BFC23F-C1B7-4BB5-8ABD-6F3A14207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Это разработать модуль распознавания текста для веб-приложения.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Для реализации поставленной цели, необходимо решить следующие задачи: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Проанализировать существующие </a:t>
            </a:r>
            <a:r>
              <a:rPr lang="en-US" dirty="0"/>
              <a:t>OCR-</a:t>
            </a:r>
            <a:r>
              <a:rPr lang="ru-RU" dirty="0"/>
              <a:t>решения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Выбрать стек технологий для реализации проекта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Разработать архитектуру модуля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Реализовать модуль распознавания текста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Реализовать клиентское приложение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Протестировать работу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0397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25DBA-1421-4056-A819-6D627F9E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A9560-6EDA-4C3D-9382-2CB5F1EA9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Optical Character Recognition (OCR) </a:t>
            </a:r>
            <a:r>
              <a:rPr lang="ru-RU" dirty="0"/>
              <a:t>или оптическое распознавание текста – это технология с использование которой становится возможна обработка физического носителя информации (бумажных носителей информации и др.) компьютером в  машиночитаемом формате.</a:t>
            </a:r>
          </a:p>
          <a:p>
            <a:pPr marL="0" indent="0">
              <a:buNone/>
            </a:pPr>
            <a:r>
              <a:rPr lang="ru-RU" dirty="0"/>
              <a:t>Современные OCR-системы применяют методы компьютерного зрения и нейронные сети, что позволяет распознавать текст даже на изображениях низкого качества. Технология широко используется в веб-приложениях, мобильных сервисах и корпоративных системах, где требуется быстрое и точное извлечение информации.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750FE4-A0EE-471A-B9A1-F4CA289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16" y="4168090"/>
            <a:ext cx="3810532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6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56A81-239B-4ED6-B047-F4D35820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5C99DD-07BF-4A98-9F64-4C34A3A3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ходе выполнения курсового проекта были задействованы следующие технологии: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Для реализации модуля:</a:t>
            </a:r>
          </a:p>
          <a:p>
            <a:pPr lvl="1"/>
            <a:r>
              <a:rPr lang="ru-RU" dirty="0"/>
              <a:t>Язык программирования : </a:t>
            </a:r>
            <a:r>
              <a:rPr lang="en-US" dirty="0"/>
              <a:t>Python 3.x</a:t>
            </a:r>
            <a:endParaRPr lang="ru-RU" dirty="0"/>
          </a:p>
          <a:p>
            <a:pPr lvl="1"/>
            <a:r>
              <a:rPr lang="ru-RU" dirty="0"/>
              <a:t>Библиотеки </a:t>
            </a:r>
            <a:r>
              <a:rPr lang="en-US" dirty="0"/>
              <a:t>Python</a:t>
            </a:r>
            <a:r>
              <a:rPr lang="ru-RU" dirty="0"/>
              <a:t>: </a:t>
            </a:r>
            <a:r>
              <a:rPr lang="en-US" dirty="0"/>
              <a:t>OpenCV, pytesseract, pdf2image, PIL, </a:t>
            </a:r>
            <a:r>
              <a:rPr lang="en-US" dirty="0" err="1"/>
              <a:t>numpy</a:t>
            </a:r>
            <a:r>
              <a:rPr lang="en-US" dirty="0"/>
              <a:t>, json, time, sys.</a:t>
            </a:r>
          </a:p>
          <a:p>
            <a:pPr lvl="1"/>
            <a:r>
              <a:rPr lang="ru-RU" dirty="0"/>
              <a:t>Внешние технологии: </a:t>
            </a:r>
            <a:r>
              <a:rPr lang="en-US" dirty="0"/>
              <a:t>Pillow, Tesseract OCR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Для реализации серверной части:</a:t>
            </a:r>
          </a:p>
          <a:p>
            <a:pPr lvl="1"/>
            <a:r>
              <a:rPr lang="ru-RU" dirty="0"/>
              <a:t>Язык программирования : </a:t>
            </a:r>
            <a:r>
              <a:rPr lang="en-US" dirty="0"/>
              <a:t>Go</a:t>
            </a:r>
          </a:p>
          <a:p>
            <a:pPr lvl="1"/>
            <a:r>
              <a:rPr lang="ru-RU" dirty="0"/>
              <a:t>Встроенные библиотеки: </a:t>
            </a:r>
            <a:r>
              <a:rPr lang="en-US" dirty="0"/>
              <a:t>encoding/json</a:t>
            </a:r>
            <a:r>
              <a:rPr lang="ru-RU" dirty="0"/>
              <a:t>, </a:t>
            </a:r>
            <a:r>
              <a:rPr lang="en-US" dirty="0" err="1"/>
              <a:t>fmt</a:t>
            </a:r>
            <a:r>
              <a:rPr lang="en-US" dirty="0"/>
              <a:t>, io, log, </a:t>
            </a:r>
            <a:r>
              <a:rPr lang="en-US" b="1" dirty="0">
                <a:solidFill>
                  <a:schemeClr val="tx1"/>
                </a:solidFill>
              </a:rPr>
              <a:t>net/http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/exec, path/</a:t>
            </a:r>
            <a:r>
              <a:rPr lang="en-US" dirty="0" err="1"/>
              <a:t>filepath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Для реализации клиентской части:</a:t>
            </a:r>
          </a:p>
          <a:p>
            <a:pPr lvl="1"/>
            <a:r>
              <a:rPr lang="ru-RU" dirty="0"/>
              <a:t>Язык программирования: </a:t>
            </a:r>
            <a:r>
              <a:rPr lang="en-US" dirty="0"/>
              <a:t>JavaScript</a:t>
            </a:r>
          </a:p>
          <a:p>
            <a:pPr lvl="1"/>
            <a:r>
              <a:rPr lang="ru-RU" dirty="0"/>
              <a:t>Фреймворк: </a:t>
            </a:r>
            <a:r>
              <a:rPr lang="en-US" dirty="0"/>
              <a:t>Vue.js</a:t>
            </a:r>
          </a:p>
        </p:txBody>
      </p:sp>
      <p:pic>
        <p:nvPicPr>
          <p:cNvPr id="4" name="Picture 14" descr="Python (programming language) - Wikipedia">
            <a:extLst>
              <a:ext uri="{FF2B5EF4-FFF2-40B4-BE49-F238E27FC236}">
                <a16:creationId xmlns:a16="http://schemas.microsoft.com/office/drawing/2014/main" id="{272FF698-D614-4D8E-834B-6381C874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966" y="2800439"/>
            <a:ext cx="1008546" cy="100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Vue.js - Wikipedia">
            <a:extLst>
              <a:ext uri="{FF2B5EF4-FFF2-40B4-BE49-F238E27FC236}">
                <a16:creationId xmlns:a16="http://schemas.microsoft.com/office/drawing/2014/main" id="{925B61B4-4E33-4122-95D4-0B1CE32D4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232" y="5291129"/>
            <a:ext cx="1184499" cy="102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FEE2D7-F02B-4BEB-BEA9-6EE6A1A9C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98" y="3678900"/>
            <a:ext cx="1810149" cy="16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5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0C535-1C95-4020-BF1F-A726FED4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ru-RU" dirty="0"/>
              <a:t>Структура модуля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EA001C-31A7-4F1B-AF5A-9033720BA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463040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Модуль состоит из 4 файлов (с расширением</a:t>
            </a:r>
            <a:r>
              <a:rPr lang="en-US" dirty="0"/>
              <a:t> .</a:t>
            </a:r>
            <a:r>
              <a:rPr lang="en-US" dirty="0" err="1"/>
              <a:t>py</a:t>
            </a:r>
            <a:r>
              <a:rPr lang="ru-RU" dirty="0"/>
              <a:t>) и одного конвейера, по которому обрабатываются файлы.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EBFBF4-F585-4B51-A4C0-ED332EF5EF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6709" y="2230010"/>
            <a:ext cx="6825685" cy="4312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4609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71937-0694-4B55-8C95-31FD1475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ввода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1C5677-552D-4B46-8F0A-280C910CF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9745"/>
            <a:ext cx="2715324" cy="2938509"/>
          </a:xfrm>
        </p:spPr>
        <p:txBody>
          <a:bodyPr/>
          <a:lstStyle/>
          <a:p>
            <a:r>
              <a:rPr lang="ru-RU" dirty="0"/>
              <a:t>Поддержка JPG, PNG, PDF.</a:t>
            </a:r>
          </a:p>
          <a:p>
            <a:r>
              <a:rPr lang="ru-RU" dirty="0"/>
              <a:t>Конвертация PDF в изображения.</a:t>
            </a:r>
          </a:p>
          <a:p>
            <a:r>
              <a:rPr lang="ru-RU" dirty="0"/>
              <a:t>Проверка корректности форматов.</a:t>
            </a:r>
          </a:p>
          <a:p>
            <a:r>
              <a:rPr lang="ru-RU" dirty="0"/>
              <a:t>Обработка ошибок.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70CB10-61F4-49DB-AFBD-15003E1AE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264" y="1691322"/>
            <a:ext cx="6767248" cy="483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8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C0A186-8206-4D1F-A54D-3B15E036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 изображений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012E7D4-3CDF-42CF-95FE-F832DDB4D6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436" y="2152959"/>
            <a:ext cx="4481512" cy="3862518"/>
          </a:xfrm>
        </p:spPr>
      </p:pic>
      <p:pic>
        <p:nvPicPr>
          <p:cNvPr id="9" name="Объект 5">
            <a:extLst>
              <a:ext uri="{FF2B5EF4-FFF2-40B4-BE49-F238E27FC236}">
                <a16:creationId xmlns:a16="http://schemas.microsoft.com/office/drawing/2014/main" id="{A0F3DFC2-D87C-4D04-AD68-21C570CE5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9400" y="2152959"/>
            <a:ext cx="5742504" cy="38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0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C196B-FABB-4242-BA02-FDEC34D7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– </a:t>
            </a:r>
            <a:r>
              <a:rPr lang="ru-RU" dirty="0"/>
              <a:t>модуль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22756C-CDD5-4AB3-A1EB-2C47220E83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Поддержка русского языка.</a:t>
            </a:r>
          </a:p>
          <a:p>
            <a:r>
              <a:rPr lang="ru-RU" dirty="0"/>
              <a:t>Использование модели LSTM.</a:t>
            </a:r>
          </a:p>
          <a:p>
            <a:r>
              <a:rPr lang="ru-RU" dirty="0"/>
              <a:t>Параметры: OEM 3, PSM 6.</a:t>
            </a:r>
          </a:p>
          <a:p>
            <a:r>
              <a:rPr lang="ru-RU" dirty="0"/>
              <a:t>Извлечение текста и данных уверенности.</a:t>
            </a:r>
          </a:p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3B8D893-A695-473A-9D8B-490DEBFEF3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5514" y="1944210"/>
            <a:ext cx="5528998" cy="3434358"/>
          </a:xfrm>
        </p:spPr>
      </p:pic>
    </p:spTree>
    <p:extLst>
      <p:ext uri="{BB962C8B-B14F-4D97-AF65-F5344CB8AC3E}">
        <p14:creationId xmlns:p14="http://schemas.microsoft.com/office/powerpoint/2010/main" val="361414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067F5-A034-4ACD-9A58-F248CADA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вывода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DD3BEE-4F46-4DDC-BE1A-8251FECF9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3967076" cy="4351337"/>
          </a:xfrm>
        </p:spPr>
        <p:txBody>
          <a:bodyPr/>
          <a:lstStyle/>
          <a:p>
            <a:r>
              <a:rPr lang="ru-RU" dirty="0"/>
              <a:t>Формирование итогового JSON.</a:t>
            </a:r>
          </a:p>
          <a:p>
            <a:r>
              <a:rPr lang="ru-RU" dirty="0"/>
              <a:t>Средняя уверенность распознавания.</a:t>
            </a:r>
          </a:p>
          <a:p>
            <a:r>
              <a:rPr lang="ru-RU" dirty="0"/>
              <a:t>Время обработки.</a:t>
            </a:r>
          </a:p>
          <a:p>
            <a:r>
              <a:rPr lang="ru-RU" dirty="0"/>
              <a:t>Поддержка экспорта текста.</a:t>
            </a:r>
          </a:p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35F5F3E-A381-47B7-A1EA-9F235BC8A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14374" y="1828800"/>
            <a:ext cx="5800943" cy="3545020"/>
          </a:xfrm>
        </p:spPr>
      </p:pic>
    </p:spTree>
    <p:extLst>
      <p:ext uri="{BB962C8B-B14F-4D97-AF65-F5344CB8AC3E}">
        <p14:creationId xmlns:p14="http://schemas.microsoft.com/office/powerpoint/2010/main" val="790806030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89</TotalTime>
  <Words>442</Words>
  <Application>Microsoft Office PowerPoint</Application>
  <PresentationFormat>Широкоэкранный</PresentationFormat>
  <Paragraphs>71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Century Schoolbook</vt:lpstr>
      <vt:lpstr>Wingdings 2</vt:lpstr>
      <vt:lpstr>Вид</vt:lpstr>
      <vt:lpstr>РАЗРАБОТКА МОДУЛЯ РАСПОЗНОВАНИЯ ТЕКСТА</vt:lpstr>
      <vt:lpstr>Цель курсового проекта – </vt:lpstr>
      <vt:lpstr>OCR</vt:lpstr>
      <vt:lpstr>Используемые технологии</vt:lpstr>
      <vt:lpstr>Структура модуля</vt:lpstr>
      <vt:lpstr>Модуль ввода данных</vt:lpstr>
      <vt:lpstr>Предобработка изображений</vt:lpstr>
      <vt:lpstr>OCR – модуль</vt:lpstr>
      <vt:lpstr>Модуль вывода данных</vt:lpstr>
      <vt:lpstr>Клиентское приложение</vt:lpstr>
      <vt:lpstr>Тестирование</vt:lpstr>
      <vt:lpstr>Заключение</vt:lpstr>
      <vt:lpstr>РАЗРАБОТКА МОДУЛЯ РАСПОЗНОВАНИЯ ТЕКСТА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МОДУЛЯ РАСПОЗНОВАНИЯ ТЕКСТА</dc:title>
  <dc:creator>knakers_ .</dc:creator>
  <cp:lastModifiedBy>Vadim Kirillov</cp:lastModifiedBy>
  <cp:revision>25</cp:revision>
  <dcterms:created xsi:type="dcterms:W3CDTF">2025-12-03T12:22:00Z</dcterms:created>
  <dcterms:modified xsi:type="dcterms:W3CDTF">2025-12-04T15:30:23Z</dcterms:modified>
</cp:coreProperties>
</file>